
<file path=[Content_Types].xml><?xml version="1.0" encoding="utf-8"?>
<Types xmlns="http://schemas.openxmlformats.org/package/2006/content-types">
  <Default Extension="jpeg" ContentType="image/jpeg"/>
  <Default Extension="jpg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jpeg"/>
  <Override PartName="/ppt/media/image10.jpg" ContentType="image/jpe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B54AE3-71E6-41E2-9DF1-7FF284F4C1A1}" v="4" dt="2020-03-01T20:22:36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62" autoAdjust="0"/>
    <p:restoredTop sz="94660"/>
  </p:normalViewPr>
  <p:slideViewPr>
    <p:cSldViewPr snapToGrid="0">
      <p:cViewPr>
        <p:scale>
          <a:sx n="110" d="100"/>
          <a:sy n="110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e Crofts" userId="9e767905-810a-4240-979f-8d1c52fe5397" providerId="ADAL" clId="{E2B54AE3-71E6-41E2-9DF1-7FF284F4C1A1}"/>
    <pc:docChg chg="modSld">
      <pc:chgData name="Joanne Crofts" userId="9e767905-810a-4240-979f-8d1c52fe5397" providerId="ADAL" clId="{E2B54AE3-71E6-41E2-9DF1-7FF284F4C1A1}" dt="2020-03-01T20:22:36.320" v="2"/>
      <pc:docMkLst>
        <pc:docMk/>
      </pc:docMkLst>
      <pc:sldChg chg="modSp">
        <pc:chgData name="Joanne Crofts" userId="9e767905-810a-4240-979f-8d1c52fe5397" providerId="ADAL" clId="{E2B54AE3-71E6-41E2-9DF1-7FF284F4C1A1}" dt="2020-03-01T20:22:36.320" v="2"/>
        <pc:sldMkLst>
          <pc:docMk/>
          <pc:sldMk cId="4200239463" sldId="256"/>
        </pc:sldMkLst>
        <pc:spChg chg="mod">
          <ac:chgData name="Joanne Crofts" userId="9e767905-810a-4240-979f-8d1c52fe5397" providerId="ADAL" clId="{E2B54AE3-71E6-41E2-9DF1-7FF284F4C1A1}" dt="2020-03-01T20:21:34.688" v="0"/>
          <ac:spMkLst>
            <pc:docMk/>
            <pc:sldMk cId="4200239463" sldId="256"/>
            <ac:spMk id="4" creationId="{00000000-0000-0000-0000-000000000000}"/>
          </ac:spMkLst>
        </pc:spChg>
        <pc:spChg chg="mod">
          <ac:chgData name="Joanne Crofts" userId="9e767905-810a-4240-979f-8d1c52fe5397" providerId="ADAL" clId="{E2B54AE3-71E6-41E2-9DF1-7FF284F4C1A1}" dt="2020-03-01T20:22:36.320" v="2"/>
          <ac:spMkLst>
            <pc:docMk/>
            <pc:sldMk cId="4200239463" sldId="256"/>
            <ac:spMk id="3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40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11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2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64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44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15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47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19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68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22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6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79C85-7217-41D8-B647-4EFB14DC6377}" type="datetimeFigureOut">
              <a:rPr lang="en-GB" smtClean="0"/>
              <a:t>01/03/2020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2E15-358C-4C5E-B134-42AEEDD0E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466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234" y="0"/>
            <a:ext cx="9144000" cy="3517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B2 Knowledge Organiser – 4.2.2 – Organisation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85985"/>
              </p:ext>
            </p:extLst>
          </p:nvPr>
        </p:nvGraphicFramePr>
        <p:xfrm>
          <a:off x="0" y="351723"/>
          <a:ext cx="9144000" cy="6473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7965"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Enzymes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Enzyme action </a:t>
                      </a:r>
                      <a:endParaRPr lang="en-GB" sz="14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Food tests – RP</a:t>
                      </a:r>
                      <a:endParaRPr lang="en-GB" sz="12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468"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Required practical –</a:t>
                      </a:r>
                    </a:p>
                    <a:p>
                      <a:pPr algn="l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Effect</a:t>
                      </a:r>
                      <a:r>
                        <a:rPr lang="en-GB" sz="1200" b="1" baseline="0" dirty="0">
                          <a:latin typeface="Century Gothic" panose="020B0502020202020204" pitchFamily="34" charset="0"/>
                        </a:rPr>
                        <a:t> of pH on amylase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u="none" baseline="0" dirty="0">
                          <a:latin typeface="Century Gothic" panose="020B0502020202020204" pitchFamily="34" charset="0"/>
                        </a:rPr>
                        <a:t>Health issues – risk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latin typeface="Century Gothic" panose="020B0502020202020204" pitchFamily="34" charset="0"/>
                        </a:rPr>
                        <a:t>Coronary Heart Disease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746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The heart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200" b="0" u="none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3615" y="310159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2241" y="299768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28364" y="282159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78983" y="240614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86006" y="2369098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69928" y="2369098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11986" y="4453712"/>
            <a:ext cx="532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48592" y="556349"/>
            <a:ext cx="17997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Active site – </a:t>
            </a:r>
            <a:r>
              <a:rPr lang="en-GB" sz="1200" dirty="0">
                <a:latin typeface="Century Gothic" panose="020B0502020202020204" pitchFamily="34" charset="0"/>
              </a:rPr>
              <a:t>Where substrate binds. 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Complimentary shape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When denatured bonds holding active site break – </a:t>
            </a:r>
            <a:r>
              <a:rPr lang="en-GB" sz="1200" b="1" dirty="0">
                <a:latin typeface="Century Gothic" panose="020B0502020202020204" pitchFamily="34" charset="0"/>
              </a:rPr>
              <a:t>changes shape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Substrate can longer bind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92666" y="601763"/>
            <a:ext cx="23451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entury Gothic" panose="020B0502020202020204" pitchFamily="34" charset="0"/>
              </a:rPr>
              <a:t>Test for sugars </a:t>
            </a:r>
            <a:r>
              <a:rPr lang="en-GB" sz="1400" dirty="0">
                <a:latin typeface="Century Gothic" panose="020B0502020202020204" pitchFamily="34" charset="0"/>
              </a:rPr>
              <a:t>– Benedict’s solution – </a:t>
            </a:r>
            <a:r>
              <a:rPr lang="en-GB" sz="14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Blue</a:t>
            </a:r>
            <a:r>
              <a:rPr lang="en-GB" sz="1400" dirty="0">
                <a:latin typeface="Century Gothic" panose="020B0502020202020204" pitchFamily="34" charset="0"/>
              </a:rPr>
              <a:t> </a:t>
            </a:r>
            <a:r>
              <a:rPr lang="en-GB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n-GB" sz="1400" b="1" dirty="0">
                <a:solidFill>
                  <a:schemeClr val="accent2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orange</a:t>
            </a:r>
            <a:r>
              <a:rPr lang="en-GB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/</a:t>
            </a:r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entury Gothic" panose="020B0502020202020204" pitchFamily="34" charset="0"/>
                <a:sym typeface="Wingdings" panose="05000000000000000000" pitchFamily="2" charset="2"/>
              </a:rPr>
              <a:t>Test for protein – </a:t>
            </a:r>
            <a:r>
              <a:rPr lang="en-GB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Biuret – </a:t>
            </a:r>
            <a:r>
              <a:rPr lang="en-GB" sz="1400" b="1" dirty="0">
                <a:solidFill>
                  <a:srgbClr val="0070C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Blue </a:t>
            </a:r>
            <a:r>
              <a:rPr lang="en-GB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n-GB" sz="1400" b="1" dirty="0">
                <a:solidFill>
                  <a:srgbClr val="7030A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purple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>
                <a:latin typeface="Century Gothic" panose="020B0502020202020204" pitchFamily="34" charset="0"/>
                <a:sym typeface="Wingdings" panose="05000000000000000000" pitchFamily="2" charset="2"/>
              </a:rPr>
              <a:t>Test for starch – </a:t>
            </a:r>
            <a:r>
              <a:rPr lang="en-GB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Iodine – </a:t>
            </a:r>
            <a:r>
              <a:rPr lang="en-GB" sz="1400" b="1" dirty="0">
                <a:solidFill>
                  <a:srgbClr val="FFC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Yellow</a:t>
            </a:r>
            <a:r>
              <a:rPr lang="en-GB" sz="1400" dirty="0">
                <a:latin typeface="Century Gothic" panose="020B0502020202020204" pitchFamily="34" charset="0"/>
                <a:sym typeface="Wingdings" panose="05000000000000000000" pitchFamily="2" charset="2"/>
              </a:rPr>
              <a:t>  </a:t>
            </a:r>
            <a:r>
              <a:rPr lang="en-GB" sz="1400" b="1" dirty="0">
                <a:solidFill>
                  <a:srgbClr val="0070C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blue/</a:t>
            </a:r>
            <a:r>
              <a:rPr lang="en-GB" sz="1400" b="1" dirty="0">
                <a:latin typeface="Century Gothic" panose="020B0502020202020204" pitchFamily="34" charset="0"/>
                <a:sym typeface="Wingdings" panose="05000000000000000000" pitchFamily="2" charset="2"/>
              </a:rPr>
              <a:t>black</a:t>
            </a:r>
            <a:endParaRPr lang="en-GB" sz="14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2230"/>
              </p:ext>
            </p:extLst>
          </p:nvPr>
        </p:nvGraphicFramePr>
        <p:xfrm>
          <a:off x="4634355" y="4777689"/>
          <a:ext cx="4459107" cy="203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497">
                  <a:extLst>
                    <a:ext uri="{9D8B030D-6E8A-4147-A177-3AD203B41FA5}">
                      <a16:colId xmlns:a16="http://schemas.microsoft.com/office/drawing/2014/main" val="950709671"/>
                    </a:ext>
                  </a:extLst>
                </a:gridCol>
                <a:gridCol w="1104497">
                  <a:extLst>
                    <a:ext uri="{9D8B030D-6E8A-4147-A177-3AD203B41FA5}">
                      <a16:colId xmlns:a16="http://schemas.microsoft.com/office/drawing/2014/main" val="1273919229"/>
                    </a:ext>
                  </a:extLst>
                </a:gridCol>
                <a:gridCol w="1104497">
                  <a:extLst>
                    <a:ext uri="{9D8B030D-6E8A-4147-A177-3AD203B41FA5}">
                      <a16:colId xmlns:a16="http://schemas.microsoft.com/office/drawing/2014/main" val="1580986277"/>
                    </a:ext>
                  </a:extLst>
                </a:gridCol>
                <a:gridCol w="1145616">
                  <a:extLst>
                    <a:ext uri="{9D8B030D-6E8A-4147-A177-3AD203B41FA5}">
                      <a16:colId xmlns:a16="http://schemas.microsoft.com/office/drawing/2014/main" val="740460118"/>
                    </a:ext>
                  </a:extLst>
                </a:gridCol>
              </a:tblGrid>
              <a:tr h="259032">
                <a:tc>
                  <a:txBody>
                    <a:bodyPr/>
                    <a:lstStyle/>
                    <a:p>
                      <a:r>
                        <a:rPr lang="en-GB" sz="1400" dirty="0"/>
                        <a:t>Blood vessel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Artery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Capillary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314634"/>
                  </a:ext>
                </a:extLst>
              </a:tr>
              <a:tr h="373955">
                <a:tc>
                  <a:txBody>
                    <a:bodyPr/>
                    <a:lstStyle/>
                    <a:p>
                      <a:r>
                        <a:rPr lang="en-GB" sz="1100" b="1" dirty="0"/>
                        <a:t>Direction of blood flow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Away from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To the heart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331181"/>
                  </a:ext>
                </a:extLst>
              </a:tr>
              <a:tr h="280216">
                <a:tc>
                  <a:txBody>
                    <a:bodyPr/>
                    <a:lstStyle/>
                    <a:p>
                      <a:r>
                        <a:rPr lang="en-GB" sz="1100" b="1" dirty="0"/>
                        <a:t>Lumen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Small lumen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Large lumen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Very small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542551"/>
                  </a:ext>
                </a:extLst>
              </a:tr>
              <a:tr h="517784">
                <a:tc>
                  <a:txBody>
                    <a:bodyPr/>
                    <a:lstStyle/>
                    <a:p>
                      <a:r>
                        <a:rPr lang="en-GB" sz="1100" b="1" dirty="0"/>
                        <a:t>Muscle thickness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Thick</a:t>
                      </a:r>
                      <a:r>
                        <a:rPr lang="en-GB" sz="1100" baseline="0" dirty="0"/>
                        <a:t> layer of muscle – high pressure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Thin layer of muscle – low pressure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No muscle layer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3018485"/>
                  </a:ext>
                </a:extLst>
              </a:tr>
              <a:tr h="373955">
                <a:tc>
                  <a:txBody>
                    <a:bodyPr/>
                    <a:lstStyle/>
                    <a:p>
                      <a:r>
                        <a:rPr lang="en-GB" sz="1100" b="1" dirty="0"/>
                        <a:t>Outer 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Thick outer 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Thin</a:t>
                      </a:r>
                      <a:r>
                        <a:rPr lang="en-GB" sz="1100" baseline="0" dirty="0"/>
                        <a:t> outer wall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Single layer of cells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821453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896740" y="2705167"/>
            <a:ext cx="224725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Build of fatty material in artery leads to </a:t>
            </a:r>
            <a:r>
              <a:rPr lang="en-GB" sz="1200" b="1" dirty="0">
                <a:latin typeface="Century Gothic" panose="020B0502020202020204" pitchFamily="34" charset="0"/>
              </a:rPr>
              <a:t>narrowing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Reduces blood flow </a:t>
            </a:r>
            <a:r>
              <a:rPr lang="en-GB" sz="1200" dirty="0">
                <a:latin typeface="Century Gothic" panose="020B0502020202020204" pitchFamily="34" charset="0"/>
              </a:rPr>
              <a:t>to heart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Lack of oxygen </a:t>
            </a:r>
            <a:r>
              <a:rPr lang="en-GB" sz="1200" dirty="0">
                <a:latin typeface="Century Gothic" panose="020B0502020202020204" pitchFamily="34" charset="0"/>
              </a:rPr>
              <a:t>for heart muscles to respire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Treatment –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Statins</a:t>
            </a:r>
            <a:r>
              <a:rPr lang="en-GB" sz="1200" dirty="0">
                <a:latin typeface="Century Gothic" panose="020B0502020202020204" pitchFamily="34" charset="0"/>
              </a:rPr>
              <a:t> – lower cholesterol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latin typeface="Century Gothic" panose="020B0502020202020204" pitchFamily="34" charset="0"/>
              </a:rPr>
              <a:t>Stents</a:t>
            </a:r>
            <a:r>
              <a:rPr lang="en-GB" sz="1200" dirty="0">
                <a:latin typeface="Century Gothic" panose="020B0502020202020204" pitchFamily="34" charset="0"/>
              </a:rPr>
              <a:t> – keep artery open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12319" y="2668608"/>
            <a:ext cx="224534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Diet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Smoking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Lack of exercise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Obesity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Alcohol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latin typeface="Century Gothic" panose="020B0502020202020204" pitchFamily="34" charset="0"/>
              </a:rPr>
              <a:t>Carcinogens – cause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Cancer</a:t>
            </a:r>
            <a:r>
              <a:rPr lang="en-GB" sz="1100" dirty="0">
                <a:latin typeface="Century Gothic" panose="020B0502020202020204" pitchFamily="34" charset="0"/>
              </a:rPr>
              <a:t> – changes in cells that cause uncontrollable growth and division</a:t>
            </a:r>
            <a:endParaRPr lang="en-GB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31707" y="556348"/>
            <a:ext cx="2237157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Amylase</a:t>
            </a:r>
            <a:r>
              <a:rPr lang="en-GB" sz="1100" dirty="0">
                <a:latin typeface="Century Gothic" panose="020B0502020202020204" pitchFamily="34" charset="0"/>
              </a:rPr>
              <a:t> – Breaks down carbohydrate to starch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Lipase</a:t>
            </a:r>
            <a:r>
              <a:rPr lang="en-GB" sz="1100" dirty="0">
                <a:latin typeface="Century Gothic" panose="020B0502020202020204" pitchFamily="34" charset="0"/>
              </a:rPr>
              <a:t> – Breaks down lipids to glycerol and fatty acids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Proteases</a:t>
            </a:r>
            <a:r>
              <a:rPr lang="en-GB" sz="1100" dirty="0">
                <a:latin typeface="Century Gothic" panose="020B0502020202020204" pitchFamily="34" charset="0"/>
              </a:rPr>
              <a:t> – Break down protein to amino acids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latin typeface="Century Gothic" panose="020B0502020202020204" pitchFamily="34" charset="0"/>
              </a:rPr>
              <a:t>Bile</a:t>
            </a:r>
            <a:r>
              <a:rPr lang="en-GB" sz="1100" dirty="0">
                <a:latin typeface="Century Gothic" panose="020B0502020202020204" pitchFamily="34" charset="0"/>
              </a:rPr>
              <a:t> – Made in the liver. Emulsifies fats to provide larger surface area for enzyme action</a:t>
            </a:r>
            <a:endParaRPr lang="en-GB" sz="11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9404" y="640468"/>
            <a:ext cx="2817588" cy="157715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476" y="2480693"/>
            <a:ext cx="2294191" cy="2066512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158" y="2862452"/>
            <a:ext cx="1829161" cy="168475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195" y="4716176"/>
            <a:ext cx="3518267" cy="2025393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707" y="4898928"/>
            <a:ext cx="967961" cy="1454303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4089897" y="4502348"/>
            <a:ext cx="532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7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636531" y="22437"/>
            <a:ext cx="324458" cy="3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3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234" y="0"/>
            <a:ext cx="9144000" cy="3517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B2 Knowledge Organiser – 4.2.3 – Plant tissues and systems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06162"/>
              </p:ext>
            </p:extLst>
          </p:nvPr>
        </p:nvGraphicFramePr>
        <p:xfrm>
          <a:off x="0" y="351723"/>
          <a:ext cx="9144000" cy="6473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97965">
                <a:tc rowSpan="2" gridSpan="3"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Plant tissues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sz="14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sz="14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Root hair cells</a:t>
                      </a:r>
                      <a:endParaRPr lang="en-GB" sz="1200" b="1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468">
                <a:tc gridSpan="3" vMerge="1">
                  <a:txBody>
                    <a:bodyPr/>
                    <a:lstStyle/>
                    <a:p>
                      <a:pPr algn="l"/>
                      <a:endParaRPr lang="en-GB" sz="1200" b="1" u="none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/>
                      <a:endParaRPr lang="en-GB" sz="1200" b="1" u="none" baseline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 err="1">
                          <a:latin typeface="Century Gothic" panose="020B0502020202020204" pitchFamily="34" charset="0"/>
                        </a:rPr>
                        <a:t>SA:Vol</a:t>
                      </a:r>
                      <a:r>
                        <a:rPr lang="en-GB" sz="1400" b="1" baseline="0" dirty="0">
                          <a:latin typeface="Century Gothic" panose="020B0502020202020204" pitchFamily="34" charset="0"/>
                        </a:rPr>
                        <a:t> ratio</a:t>
                      </a:r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7467">
                <a:tc>
                  <a:txBody>
                    <a:bodyPr/>
                    <a:lstStyle/>
                    <a:p>
                      <a:pPr algn="l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Transpiration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u="none" dirty="0">
                          <a:latin typeface="Century Gothic" panose="020B0502020202020204" pitchFamily="34" charset="0"/>
                        </a:rPr>
                        <a:t>Translocation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dirty="0">
                          <a:latin typeface="Century Gothic" panose="020B0502020202020204" pitchFamily="34" charset="0"/>
                        </a:rPr>
                        <a:t>Glucose produced from photosynthesis is </a:t>
                      </a:r>
                      <a:r>
                        <a:rPr lang="en-GB" sz="1100" b="1" u="none" dirty="0">
                          <a:latin typeface="Century Gothic" panose="020B0502020202020204" pitchFamily="34" charset="0"/>
                        </a:rPr>
                        <a:t>converted to sucrose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baseline="0" dirty="0">
                          <a:latin typeface="Century Gothic" panose="020B0502020202020204" pitchFamily="34" charset="0"/>
                        </a:rPr>
                        <a:t>Transported in phloem vessels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none" baseline="0" dirty="0">
                          <a:latin typeface="Century Gothic" panose="020B0502020202020204" pitchFamily="34" charset="0"/>
                        </a:rPr>
                        <a:t>Transported to leafs and roots for growth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100" b="0" u="none" baseline="0" dirty="0">
                          <a:latin typeface="Century Gothic" panose="020B0502020202020204" pitchFamily="34" charset="0"/>
                        </a:rPr>
                        <a:t>Sucrose moves through elongated cells through holes in the end walls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u="none" dirty="0">
                          <a:latin typeface="Century Gothic" panose="020B0502020202020204" pitchFamily="34" charset="0"/>
                        </a:rPr>
                        <a:t>Structure of xylem,</a:t>
                      </a:r>
                      <a:r>
                        <a:rPr lang="en-GB" sz="1400" b="1" u="none" baseline="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1400" b="1" u="none" dirty="0">
                          <a:latin typeface="Century Gothic" panose="020B0502020202020204" pitchFamily="34" charset="0"/>
                        </a:rPr>
                        <a:t>phloem and stomata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u="none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b="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30132" y="328472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728364" y="282159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769928" y="2369098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03615" y="451903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89897" y="4502348"/>
            <a:ext cx="532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11986" y="4498115"/>
            <a:ext cx="532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u="sng" dirty="0"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39873" y="585916"/>
            <a:ext cx="2405732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latin typeface="Century Gothic" panose="020B0502020202020204" pitchFamily="34" charset="0"/>
              </a:rPr>
              <a:t>Large surface area - </a:t>
            </a:r>
            <a:r>
              <a:rPr lang="en-GB" sz="1050" dirty="0">
                <a:latin typeface="Century Gothic" panose="020B0502020202020204" pitchFamily="34" charset="0"/>
              </a:rPr>
              <a:t>absorb more water via osmosis</a:t>
            </a:r>
          </a:p>
          <a:p>
            <a:r>
              <a:rPr lang="en-GB" sz="1050" b="1" dirty="0">
                <a:latin typeface="Century Gothic" panose="020B0502020202020204" pitchFamily="34" charset="0"/>
              </a:rPr>
              <a:t>Thin cell wall – </a:t>
            </a:r>
            <a:r>
              <a:rPr lang="en-GB" sz="1050" dirty="0">
                <a:latin typeface="Century Gothic" panose="020B0502020202020204" pitchFamily="34" charset="0"/>
              </a:rPr>
              <a:t>short diffusion pathway</a:t>
            </a:r>
          </a:p>
          <a:p>
            <a:r>
              <a:rPr lang="en-GB" sz="1050" b="1" dirty="0">
                <a:latin typeface="Century Gothic" panose="020B0502020202020204" pitchFamily="34" charset="0"/>
              </a:rPr>
              <a:t>No chloroplasts</a:t>
            </a:r>
          </a:p>
          <a:p>
            <a:r>
              <a:rPr lang="en-GB" sz="1050" b="1" dirty="0">
                <a:latin typeface="Century Gothic" panose="020B0502020202020204" pitchFamily="34" charset="0"/>
              </a:rPr>
              <a:t>Mineral uptake via active transport</a:t>
            </a:r>
            <a:endParaRPr lang="en-GB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-6234" y="4831337"/>
            <a:ext cx="2260163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latin typeface="Century Gothic" panose="020B0502020202020204" pitchFamily="34" charset="0"/>
              </a:rPr>
              <a:t>Water diffuses out of the leaf via the stomata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Water is drawn from the xylem to replace this water, this is the </a:t>
            </a:r>
            <a:r>
              <a:rPr lang="en-GB" sz="1050" b="1" dirty="0">
                <a:latin typeface="Century Gothic" panose="020B0502020202020204" pitchFamily="34" charset="0"/>
              </a:rPr>
              <a:t>Transpiration stream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>
                <a:latin typeface="Century Gothic" panose="020B0502020202020204" pitchFamily="34" charset="0"/>
              </a:rPr>
              <a:t>Xylem are hollow tubes </a:t>
            </a:r>
            <a:r>
              <a:rPr lang="en-GB" sz="1050" b="1" dirty="0">
                <a:latin typeface="Century Gothic" panose="020B0502020202020204" pitchFamily="34" charset="0"/>
              </a:rPr>
              <a:t>strengthened by lignin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latin typeface="Century Gothic" panose="020B0502020202020204" pitchFamily="34" charset="0"/>
              </a:rPr>
              <a:t>Rate decreased </a:t>
            </a:r>
            <a:r>
              <a:rPr lang="en-GB" sz="1050" b="1">
                <a:latin typeface="Century Gothic" panose="020B0502020202020204" pitchFamily="34" charset="0"/>
              </a:rPr>
              <a:t>by humidity</a:t>
            </a:r>
            <a:endParaRPr lang="en-GB" sz="1050" b="1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>
                <a:latin typeface="Century Gothic" panose="020B0502020202020204" pitchFamily="34" charset="0"/>
              </a:rPr>
              <a:t>Rate increased by temperature, air movement and light intensity</a:t>
            </a:r>
            <a:endParaRPr lang="en-GB" sz="1050" dirty="0">
              <a:latin typeface="Century Gothic" panose="020B0502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8" y="601763"/>
            <a:ext cx="4652991" cy="294665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9088" y="3548418"/>
            <a:ext cx="49099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latin typeface="Century Gothic" panose="020B0502020202020204" pitchFamily="34" charset="0"/>
              </a:rPr>
              <a:t>Xylem </a:t>
            </a:r>
            <a:r>
              <a:rPr lang="en-GB" sz="1200" dirty="0">
                <a:latin typeface="Century Gothic" panose="020B0502020202020204" pitchFamily="34" charset="0"/>
              </a:rPr>
              <a:t>– transports water and minerals up the plant stem – strengthened by lignin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latin typeface="Century Gothic" panose="020B0502020202020204" pitchFamily="34" charset="0"/>
              </a:rPr>
              <a:t>Phloem </a:t>
            </a:r>
            <a:r>
              <a:rPr lang="en-GB" sz="1200" dirty="0">
                <a:latin typeface="Century Gothic" panose="020B0502020202020204" pitchFamily="34" charset="0"/>
              </a:rPr>
              <a:t>– transports sugars (sucrose) produced by photosynthesis around the plant for growth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latin typeface="Century Gothic" panose="020B0502020202020204" pitchFamily="34" charset="0"/>
              </a:rPr>
              <a:t>Meristem tissue </a:t>
            </a:r>
            <a:r>
              <a:rPr lang="en-GB" sz="1200" dirty="0">
                <a:latin typeface="Century Gothic" panose="020B0502020202020204" pitchFamily="34" charset="0"/>
              </a:rPr>
              <a:t>– Found at root and shoot tips for growth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646364" y="707065"/>
            <a:ext cx="224725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latin typeface="Century Gothic" panose="020B0502020202020204" pitchFamily="34" charset="0"/>
              </a:rPr>
              <a:t>Epidermal tissue </a:t>
            </a:r>
            <a:r>
              <a:rPr lang="en-GB" sz="1200" dirty="0">
                <a:latin typeface="Century Gothic" panose="020B0502020202020204" pitchFamily="34" charset="0"/>
              </a:rPr>
              <a:t>– Waxy cuticle – prevents water loss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latin typeface="Century Gothic" panose="020B0502020202020204" pitchFamily="34" charset="0"/>
              </a:rPr>
              <a:t>Palisade mesophyll </a:t>
            </a:r>
            <a:r>
              <a:rPr lang="en-GB" sz="1200" dirty="0">
                <a:latin typeface="Century Gothic" panose="020B0502020202020204" pitchFamily="34" charset="0"/>
              </a:rPr>
              <a:t>– Adapted to absorb light – lots of chloroplasts containing chlorophyll, cells packed tightly together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u="sng" dirty="0">
                <a:latin typeface="Century Gothic" panose="020B0502020202020204" pitchFamily="34" charset="0"/>
              </a:rPr>
              <a:t>Spongy mesophyll </a:t>
            </a:r>
            <a:r>
              <a:rPr lang="en-GB" sz="1200" dirty="0">
                <a:latin typeface="Century Gothic" panose="020B0502020202020204" pitchFamily="34" charset="0"/>
              </a:rPr>
              <a:t>– Cells packed loosely for efficient gas exchange, cells covered in thin layer of water for gases to dissolve in and they move into and out of cells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900" y="1588143"/>
            <a:ext cx="1555866" cy="81696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9278" y="3238986"/>
            <a:ext cx="1728404" cy="129340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6896740" y="2705167"/>
            <a:ext cx="2247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Larger organisms have a smaller </a:t>
            </a:r>
            <a:r>
              <a:rPr lang="en-GB" sz="1200" dirty="0" err="1">
                <a:latin typeface="Century Gothic" panose="020B0502020202020204" pitchFamily="34" charset="0"/>
              </a:rPr>
              <a:t>SA:Vol</a:t>
            </a:r>
            <a:r>
              <a:rPr lang="en-GB" sz="1200" dirty="0">
                <a:latin typeface="Century Gothic" panose="020B0502020202020204" pitchFamily="34" charset="0"/>
              </a:rPr>
              <a:t> ratio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Requires a transportation system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637" y="4808607"/>
            <a:ext cx="4125045" cy="199984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6531" y="22437"/>
            <a:ext cx="324458" cy="32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559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7F65C0F44584AA374706A346F9F52" ma:contentTypeVersion="15" ma:contentTypeDescription="Create a new document." ma:contentTypeScope="" ma:versionID="cdae2e6f49a91da88d62a48b7b9f301e">
  <xsd:schema xmlns:xsd="http://www.w3.org/2001/XMLSchema" xmlns:xs="http://www.w3.org/2001/XMLSchema" xmlns:p="http://schemas.microsoft.com/office/2006/metadata/properties" xmlns:ns2="c3008b57-3869-4841-8903-9512bd1c11d5" xmlns:ns3="7bd4f911-043d-484b-8ac4-945b49891986" targetNamespace="http://schemas.microsoft.com/office/2006/metadata/properties" ma:root="true" ma:fieldsID="5fbe44a068b96e9954872bfd115c792e" ns2:_="" ns3:_="">
    <xsd:import namespace="c3008b57-3869-4841-8903-9512bd1c11d5"/>
    <xsd:import namespace="7bd4f911-043d-484b-8ac4-945b4989198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08b57-3869-4841-8903-9512bd1c11d5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a6eebefc-da06-4060-b0ee-af1a38e992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d4f911-043d-484b-8ac4-945b4989198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40f20e-cd8e-497c-a163-9e3d772496e6}" ma:internalName="TaxCatchAll" ma:showField="CatchAllData" ma:web="7bd4f911-043d-484b-8ac4-945b498919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008b57-3869-4841-8903-9512bd1c11d5">
      <Terms xmlns="http://schemas.microsoft.com/office/infopath/2007/PartnerControls"/>
    </lcf76f155ced4ddcb4097134ff3c332f>
    <TaxCatchAll xmlns="7bd4f911-043d-484b-8ac4-945b4989198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1FBA61-AA74-4D2F-A930-4E679D050372}"/>
</file>

<file path=customXml/itemProps2.xml><?xml version="1.0" encoding="utf-8"?>
<ds:datastoreItem xmlns:ds="http://schemas.openxmlformats.org/officeDocument/2006/customXml" ds:itemID="{18ADC2D5-F941-4182-8694-00C22460516D}">
  <ds:schemaRefs>
    <ds:schemaRef ds:uri="http://purl.org/dc/terms/"/>
    <ds:schemaRef ds:uri="http://schemas.microsoft.com/office/2006/documentManagement/types"/>
    <ds:schemaRef ds:uri="1750f323-e804-4e6c-b5cf-443d96d75ee6"/>
    <ds:schemaRef ds:uri="http://www.w3.org/XML/1998/namespace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EBCA16F-43D5-45B6-A3F6-A463B51066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969</TotalTime>
  <Words>490</Words>
  <Application>Microsoft Office PowerPoint</Application>
  <PresentationFormat>On-screen Show (4:3)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>CAT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Steele, Anna-Louise</dc:creator>
  <cp:lastModifiedBy>Joanne Crofts</cp:lastModifiedBy>
  <cp:revision>66</cp:revision>
  <cp:lastPrinted>2019-06-21T13:56:26Z</cp:lastPrinted>
  <dcterms:created xsi:type="dcterms:W3CDTF">2017-05-10T07:38:14Z</dcterms:created>
  <dcterms:modified xsi:type="dcterms:W3CDTF">2020-03-01T20:22:42Z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0x010100DEB7F65C0F44584AA374706A346F9F52</vt:lpwstr>
  </property>
  <property fmtid="{D5CDD505-2E9C-101B-9397-08002B2CF9AE}" pid="3" name="Order">
    <vt:r8>9221800</vt:r8>
  </property>
  <property fmtid="{D5CDD505-2E9C-101B-9397-08002B2CF9AE}" pid="4" name="MediaServiceImageTags">
    <vt:lpwstr/>
  </property>
</Properties>
</file>