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6" r:id="rId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62" autoAdjust="0"/>
    <p:restoredTop sz="94660"/>
  </p:normalViewPr>
  <p:slideViewPr>
    <p:cSldViewPr snapToGrid="0">
      <p:cViewPr varScale="1">
        <p:scale>
          <a:sx n="91" d="100"/>
          <a:sy n="91" d="100"/>
        </p:scale>
        <p:origin x="130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79C85-7217-41D8-B647-4EFB14DC6377}" type="datetimeFigureOut">
              <a:rPr lang="en-GB" smtClean="0"/>
              <a:t>17/07/2019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82E15-358C-4C5E-B134-42AEEDD0E2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7402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79C85-7217-41D8-B647-4EFB14DC6377}" type="datetimeFigureOut">
              <a:rPr lang="en-GB" smtClean="0"/>
              <a:t>17/07/2019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82E15-358C-4C5E-B134-42AEEDD0E2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115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79C85-7217-41D8-B647-4EFB14DC6377}" type="datetimeFigureOut">
              <a:rPr lang="en-GB" smtClean="0"/>
              <a:t>17/07/2019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82E15-358C-4C5E-B134-42AEEDD0E2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228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79C85-7217-41D8-B647-4EFB14DC6377}" type="datetimeFigureOut">
              <a:rPr lang="en-GB" smtClean="0"/>
              <a:t>17/07/2019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82E15-358C-4C5E-B134-42AEEDD0E2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3644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79C85-7217-41D8-B647-4EFB14DC6377}" type="datetimeFigureOut">
              <a:rPr lang="en-GB" smtClean="0"/>
              <a:t>17/07/2019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82E15-358C-4C5E-B134-42AEEDD0E2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4446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79C85-7217-41D8-B647-4EFB14DC6377}" type="datetimeFigureOut">
              <a:rPr lang="en-GB" smtClean="0"/>
              <a:t>17/07/2019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82E15-358C-4C5E-B134-42AEEDD0E2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3154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79C85-7217-41D8-B647-4EFB14DC6377}" type="datetimeFigureOut">
              <a:rPr lang="en-GB" smtClean="0"/>
              <a:t>17/07/2019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82E15-358C-4C5E-B134-42AEEDD0E2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9479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79C85-7217-41D8-B647-4EFB14DC6377}" type="datetimeFigureOut">
              <a:rPr lang="en-GB" smtClean="0"/>
              <a:t>17/07/2019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82E15-358C-4C5E-B134-42AEEDD0E2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2199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79C85-7217-41D8-B647-4EFB14DC6377}" type="datetimeFigureOut">
              <a:rPr lang="en-GB" smtClean="0"/>
              <a:t>17/07/2019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82E15-358C-4C5E-B134-42AEEDD0E2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685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79C85-7217-41D8-B647-4EFB14DC6377}" type="datetimeFigureOut">
              <a:rPr lang="en-GB" smtClean="0"/>
              <a:t>17/07/2019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82E15-358C-4C5E-B134-42AEEDD0E2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6222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79C85-7217-41D8-B647-4EFB14DC6377}" type="datetimeFigureOut">
              <a:rPr lang="en-GB" smtClean="0"/>
              <a:t>17/07/2019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82E15-358C-4C5E-B134-42AEEDD0E2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469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79C85-7217-41D8-B647-4EFB14DC6377}" type="datetimeFigureOut">
              <a:rPr lang="en-GB" smtClean="0"/>
              <a:t>17/07/2019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82E15-358C-4C5E-B134-42AEEDD0E2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466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11" Type="http://schemas.openxmlformats.org/officeDocument/2006/relationships/image" Target="../media/image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jpg"/><Relationship Id="rId9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351723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B1 </a:t>
            </a:r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Knowledge Organiser </a:t>
            </a:r>
            <a:r>
              <a:rPr lang="en-GB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– 4.1.1/4.1.2 - Cell Biology</a:t>
            </a:r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8371763"/>
              </p:ext>
            </p:extLst>
          </p:nvPr>
        </p:nvGraphicFramePr>
        <p:xfrm>
          <a:off x="0" y="351723"/>
          <a:ext cx="9144000" cy="64603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80193">
                <a:tc>
                  <a:txBody>
                    <a:bodyPr/>
                    <a:lstStyle/>
                    <a:p>
                      <a:pPr algn="l"/>
                      <a:r>
                        <a:rPr lang="en-GB" sz="1400" b="1" dirty="0" smtClean="0">
                          <a:latin typeface="Century Gothic" panose="020B0502020202020204" pitchFamily="34" charset="0"/>
                        </a:rPr>
                        <a:t>Prokaryotic</a:t>
                      </a:r>
                      <a:r>
                        <a:rPr lang="en-GB" sz="1400" b="1" baseline="0" dirty="0" smtClean="0">
                          <a:latin typeface="Century Gothic" panose="020B0502020202020204" pitchFamily="34" charset="0"/>
                        </a:rPr>
                        <a:t> cells</a:t>
                      </a:r>
                      <a:endParaRPr lang="en-GB" sz="1400" b="1" dirty="0" smtClean="0">
                        <a:latin typeface="Century Gothic" panose="020B0502020202020204" pitchFamily="34" charset="0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 smtClean="0">
                          <a:latin typeface="Century Gothic" panose="020B0502020202020204" pitchFamily="34" charset="0"/>
                        </a:rPr>
                        <a:t>Bacterial cells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 smtClean="0">
                          <a:latin typeface="Century Gothic" panose="020B0502020202020204" pitchFamily="34" charset="0"/>
                        </a:rPr>
                        <a:t>Have cytoplasm, cell membrane and cell wall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 smtClean="0">
                          <a:latin typeface="Century Gothic" panose="020B0502020202020204" pitchFamily="34" charset="0"/>
                        </a:rPr>
                        <a:t>Do not have a nucleus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 smtClean="0">
                          <a:latin typeface="Century Gothic" panose="020B0502020202020204" pitchFamily="34" charset="0"/>
                        </a:rPr>
                        <a:t>DNA found as a loop - plasmid</a:t>
                      </a:r>
                      <a:endParaRPr lang="en-GB" sz="1200" b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400" b="1" dirty="0" smtClean="0">
                          <a:latin typeface="Century Gothic" panose="020B0502020202020204" pitchFamily="34" charset="0"/>
                        </a:rPr>
                        <a:t>Eukaryotic</a:t>
                      </a:r>
                      <a:r>
                        <a:rPr lang="en-GB" sz="1400" b="1" baseline="0" dirty="0" smtClean="0">
                          <a:latin typeface="Century Gothic" panose="020B0502020202020204" pitchFamily="34" charset="0"/>
                        </a:rPr>
                        <a:t> cells</a:t>
                      </a:r>
                      <a:endParaRPr lang="en-GB" sz="1200" b="0" baseline="0" dirty="0" smtClean="0">
                        <a:latin typeface="Century Gothic" panose="020B0502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200" b="0" baseline="0" dirty="0" smtClean="0">
                        <a:latin typeface="Century Gothic" panose="020B0502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200" b="1" baseline="0" dirty="0" smtClean="0">
                        <a:latin typeface="Century Gothic" panose="020B0502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200" b="1" baseline="0" dirty="0" smtClean="0">
                        <a:latin typeface="Century Gothic" panose="020B0502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200" b="1" baseline="0" dirty="0" smtClean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GB" altLang="en-US" sz="1400" b="1" dirty="0" smtClean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b="1" dirty="0" smtClean="0">
                          <a:latin typeface="Century Gothic" panose="020B0502020202020204" pitchFamily="34" charset="0"/>
                        </a:rPr>
                        <a:t>Cell specialisation</a:t>
                      </a:r>
                    </a:p>
                    <a:p>
                      <a:pPr marL="285750" indent="-285750" eaLnBrk="1" hangingPunct="1">
                        <a:buFont typeface="Arial" panose="020B0604020202020204" pitchFamily="34" charset="0"/>
                        <a:buChar char="•"/>
                      </a:pPr>
                      <a:r>
                        <a:rPr lang="en-GB" altLang="en-US" sz="1000" dirty="0" smtClean="0">
                          <a:latin typeface="Century Gothic" panose="020B0502020202020204" pitchFamily="34" charset="0"/>
                        </a:rPr>
                        <a:t>Specialised cells have</a:t>
                      </a:r>
                      <a:r>
                        <a:rPr lang="en-GB" altLang="en-US" sz="1000" baseline="0" dirty="0" smtClean="0">
                          <a:latin typeface="Century Gothic" panose="020B0502020202020204" pitchFamily="34" charset="0"/>
                        </a:rPr>
                        <a:t> a particular function</a:t>
                      </a:r>
                    </a:p>
                    <a:p>
                      <a:pPr marL="285750" indent="-285750" eaLnBrk="1" hangingPunct="1">
                        <a:buFont typeface="Arial" panose="020B0604020202020204" pitchFamily="34" charset="0"/>
                        <a:buChar char="•"/>
                      </a:pPr>
                      <a:r>
                        <a:rPr lang="en-GB" altLang="en-US" sz="1000" baseline="0" dirty="0" smtClean="0">
                          <a:latin typeface="Century Gothic" panose="020B0502020202020204" pitchFamily="34" charset="0"/>
                        </a:rPr>
                        <a:t>Identify the </a:t>
                      </a:r>
                      <a:r>
                        <a:rPr lang="en-GB" altLang="en-US" sz="1000" b="1" baseline="0" dirty="0" smtClean="0">
                          <a:latin typeface="Century Gothic" panose="020B0502020202020204" pitchFamily="34" charset="0"/>
                        </a:rPr>
                        <a:t>adaptation</a:t>
                      </a:r>
                      <a:r>
                        <a:rPr lang="en-GB" altLang="en-US" sz="1000" baseline="0" dirty="0" smtClean="0">
                          <a:latin typeface="Century Gothic" panose="020B0502020202020204" pitchFamily="34" charset="0"/>
                        </a:rPr>
                        <a:t> and </a:t>
                      </a:r>
                      <a:r>
                        <a:rPr lang="en-GB" altLang="en-US" sz="1000" b="1" baseline="0" dirty="0" smtClean="0">
                          <a:latin typeface="Century Gothic" panose="020B0502020202020204" pitchFamily="34" charset="0"/>
                        </a:rPr>
                        <a:t>explain</a:t>
                      </a:r>
                      <a:r>
                        <a:rPr lang="en-GB" altLang="en-US" sz="1000" baseline="0" dirty="0" smtClean="0">
                          <a:latin typeface="Century Gothic" panose="020B0502020202020204" pitchFamily="34" charset="0"/>
                        </a:rPr>
                        <a:t> how it allows the cell to perform its function</a:t>
                      </a:r>
                    </a:p>
                    <a:p>
                      <a:pPr marL="285750" indent="-285750" eaLnBrk="1" hangingPunct="1">
                        <a:buFont typeface="Arial" panose="020B0604020202020204" pitchFamily="34" charset="0"/>
                        <a:buChar char="•"/>
                      </a:pPr>
                      <a:r>
                        <a:rPr lang="en-GB" altLang="en-US" sz="1000" b="1" dirty="0" smtClean="0">
                          <a:latin typeface="Century Gothic" panose="020B0502020202020204" pitchFamily="34" charset="0"/>
                        </a:rPr>
                        <a:t>Sperm </a:t>
                      </a:r>
                      <a:r>
                        <a:rPr lang="en-GB" altLang="en-US" sz="1000" b="1" baseline="0" dirty="0" smtClean="0">
                          <a:latin typeface="Century Gothic" panose="020B0502020202020204" pitchFamily="34" charset="0"/>
                        </a:rPr>
                        <a:t>cell:  </a:t>
                      </a:r>
                      <a:r>
                        <a:rPr lang="en-GB" altLang="en-US" sz="1000" baseline="0" dirty="0" smtClean="0">
                          <a:latin typeface="Century Gothic" panose="020B0502020202020204" pitchFamily="34" charset="0"/>
                        </a:rPr>
                        <a:t>Tail – swim to egg, Lots of mitochondria – requires lots of energy</a:t>
                      </a:r>
                      <a:endParaRPr lang="en-GB" altLang="en-US" sz="1000" dirty="0" smtClean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2528">
                <a:tc gridSpan="2">
                  <a:txBody>
                    <a:bodyPr/>
                    <a:lstStyle/>
                    <a:p>
                      <a:pPr algn="l"/>
                      <a:r>
                        <a:rPr lang="en-GB" sz="1400" b="1" dirty="0" smtClean="0">
                          <a:latin typeface="Century Gothic" panose="020B0502020202020204" pitchFamily="34" charset="0"/>
                        </a:rPr>
                        <a:t>Cell division – Mitosis – (Growth</a:t>
                      </a:r>
                      <a:r>
                        <a:rPr lang="en-GB" sz="1400" b="1" baseline="0" dirty="0" smtClean="0">
                          <a:latin typeface="Century Gothic" panose="020B0502020202020204" pitchFamily="34" charset="0"/>
                        </a:rPr>
                        <a:t> and repair)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200" b="0" i="0" kern="1200" baseline="0" dirty="0" smtClean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200" b="0" i="0" kern="1200" baseline="0" dirty="0" smtClean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200" b="0" i="0" kern="1200" baseline="0" dirty="0" smtClean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GB" sz="1400" b="1" baseline="0" dirty="0" smtClean="0">
                          <a:latin typeface="Century Gothic" panose="020B0502020202020204" pitchFamily="34" charset="0"/>
                        </a:rPr>
                        <a:t>Microscopy – Required Practical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GB" sz="1400" b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37649">
                <a:tc gridSpan="2">
                  <a:txBody>
                    <a:bodyPr/>
                    <a:lstStyle/>
                    <a:p>
                      <a:pPr algn="l"/>
                      <a:r>
                        <a:rPr lang="en-GB" sz="1400" b="1" u="none" dirty="0" smtClean="0">
                          <a:latin typeface="Century Gothic" panose="020B0502020202020204" pitchFamily="34" charset="0"/>
                        </a:rPr>
                        <a:t>Stem cells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GB" sz="1400" b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GB" sz="1400" b="1" dirty="0" smtClean="0">
                          <a:latin typeface="Century Gothic" panose="020B0502020202020204" pitchFamily="34" charset="0"/>
                        </a:rPr>
                        <a:t>Separating</a:t>
                      </a:r>
                      <a:r>
                        <a:rPr lang="en-GB" sz="1400" b="1" baseline="0" dirty="0" smtClean="0">
                          <a:latin typeface="Century Gothic" panose="020B0502020202020204" pitchFamily="34" charset="0"/>
                        </a:rPr>
                        <a:t> mixtures</a:t>
                      </a:r>
                      <a:r>
                        <a:rPr lang="en-GB" sz="1200" b="0" baseline="0" dirty="0" smtClean="0">
                          <a:latin typeface="Century Gothic" panose="020B0502020202020204" pitchFamily="34" charset="0"/>
                        </a:rPr>
                        <a:t>.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b="0" baseline="0" dirty="0" smtClean="0"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b="0" dirty="0" smtClean="0">
                        <a:latin typeface="Century Gothic" panose="020B0502020202020204" pitchFamily="34" charset="0"/>
                      </a:endParaRPr>
                    </a:p>
                    <a:p>
                      <a:pPr algn="l"/>
                      <a:endParaRPr lang="en-GB" sz="1200" b="0" dirty="0" smtClean="0">
                        <a:latin typeface="Century Gothic" panose="020B0502020202020204" pitchFamily="34" charset="0"/>
                      </a:endParaRPr>
                    </a:p>
                    <a:p>
                      <a:pPr algn="l"/>
                      <a:endParaRPr lang="en-GB" sz="1200" b="0" dirty="0" smtClean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GB" sz="1400" b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01239" y="35650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u="sng" dirty="0"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16238" y="33411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u="sng" dirty="0" smtClean="0">
                <a:latin typeface="Century Gothic" panose="020B0502020202020204" pitchFamily="34" charset="0"/>
              </a:rPr>
              <a:t>2</a:t>
            </a:r>
            <a:endParaRPr lang="en-GB" b="1" u="sng" dirty="0">
              <a:latin typeface="Century Gothic" panose="020B0502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686800" y="33411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u="sng" dirty="0" smtClean="0">
                <a:latin typeface="Century Gothic" panose="020B0502020202020204" pitchFamily="34" charset="0"/>
              </a:rPr>
              <a:t>3</a:t>
            </a:r>
            <a:endParaRPr lang="en-GB" b="1" u="sng" dirty="0">
              <a:latin typeface="Century Gothic" panose="020B0502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81392" y="258788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u="sng" dirty="0" smtClean="0">
                <a:latin typeface="Century Gothic" panose="020B0502020202020204" pitchFamily="34" charset="0"/>
              </a:rPr>
              <a:t>4</a:t>
            </a:r>
            <a:endParaRPr lang="en-GB" b="1" u="sng" dirty="0">
              <a:latin typeface="Century Gothic" panose="020B0502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88590" y="4965678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u="sng" dirty="0" smtClean="0">
                <a:latin typeface="Century Gothic" panose="020B0502020202020204" pitchFamily="34" charset="0"/>
              </a:rPr>
              <a:t>6</a:t>
            </a:r>
            <a:endParaRPr lang="en-GB" b="1" u="sng" dirty="0">
              <a:latin typeface="Century Gothic" panose="020B0502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714856" y="499021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u="sng" dirty="0" smtClean="0">
                <a:latin typeface="Century Gothic" panose="020B0502020202020204" pitchFamily="34" charset="0"/>
              </a:rPr>
              <a:t>7</a:t>
            </a:r>
            <a:endParaRPr lang="en-GB" b="1" u="sng" dirty="0">
              <a:latin typeface="Century Gothic" panose="020B0502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04226" y="3625929"/>
            <a:ext cx="155701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 smtClean="0"/>
              <a:t>Increasing magnification makes an image bigger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 smtClean="0"/>
              <a:t>Does not “zoom in”</a:t>
            </a:r>
            <a:endParaRPr lang="en-GB" sz="1300" dirty="0"/>
          </a:p>
        </p:txBody>
      </p:sp>
      <p:sp>
        <p:nvSpPr>
          <p:cNvPr id="18" name="TextBox 17"/>
          <p:cNvSpPr txBox="1"/>
          <p:nvPr/>
        </p:nvSpPr>
        <p:spPr>
          <a:xfrm>
            <a:off x="4613563" y="4990210"/>
            <a:ext cx="2218311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latin typeface="Century Gothic" panose="020B0502020202020204" pitchFamily="34" charset="0"/>
              </a:rPr>
              <a:t>Stem cell applications</a:t>
            </a:r>
            <a:endParaRPr lang="en-GB" sz="1400" b="1" dirty="0">
              <a:latin typeface="Century Gothic" panose="020B0502020202020204" pitchFamily="34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456" y="1515291"/>
            <a:ext cx="937868" cy="1072589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6874" y="637931"/>
            <a:ext cx="1286067" cy="1273971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1992" y="1386324"/>
            <a:ext cx="1695520" cy="1201556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4729609" y="344717"/>
            <a:ext cx="215979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900" b="1" u="sng" dirty="0">
                <a:latin typeface="Century Gothic" panose="020B0502020202020204" pitchFamily="34" charset="0"/>
              </a:rPr>
              <a:t>Nucleus</a:t>
            </a:r>
            <a:r>
              <a:rPr lang="en-GB" sz="900" dirty="0">
                <a:latin typeface="Century Gothic" panose="020B0502020202020204" pitchFamily="34" charset="0"/>
              </a:rPr>
              <a:t>: contains genetic information. Controls the activities of the cell.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900" b="1" u="sng" dirty="0">
                <a:latin typeface="Century Gothic" panose="020B0502020202020204" pitchFamily="34" charset="0"/>
              </a:rPr>
              <a:t>Cell membrane: </a:t>
            </a:r>
            <a:r>
              <a:rPr lang="en-GB" sz="900" dirty="0">
                <a:latin typeface="Century Gothic" panose="020B0502020202020204" pitchFamily="34" charset="0"/>
              </a:rPr>
              <a:t>Controls what goes in/out of the cell.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900" b="1" u="sng" dirty="0">
                <a:latin typeface="Century Gothic" panose="020B0502020202020204" pitchFamily="34" charset="0"/>
              </a:rPr>
              <a:t>Cytoplasm: </a:t>
            </a:r>
            <a:r>
              <a:rPr lang="en-GB" sz="900" dirty="0">
                <a:latin typeface="Century Gothic" panose="020B0502020202020204" pitchFamily="34" charset="0"/>
              </a:rPr>
              <a:t>where chemical reactions happen.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900" b="1" u="sng" dirty="0">
                <a:latin typeface="Century Gothic" panose="020B0502020202020204" pitchFamily="34" charset="0"/>
              </a:rPr>
              <a:t>Chloroplasts: </a:t>
            </a:r>
            <a:r>
              <a:rPr lang="en-GB" sz="900" dirty="0">
                <a:latin typeface="Century Gothic" panose="020B0502020202020204" pitchFamily="34" charset="0"/>
              </a:rPr>
              <a:t>absorbs light energy so the plant can make food.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900" b="1" u="sng" dirty="0" smtClean="0">
                <a:latin typeface="Century Gothic" panose="020B0502020202020204" pitchFamily="34" charset="0"/>
              </a:rPr>
              <a:t>Permanent Vacuole</a:t>
            </a:r>
            <a:r>
              <a:rPr lang="en-GB" sz="900" b="1" u="sng" dirty="0">
                <a:latin typeface="Century Gothic" panose="020B0502020202020204" pitchFamily="34" charset="0"/>
              </a:rPr>
              <a:t>: </a:t>
            </a:r>
            <a:r>
              <a:rPr lang="en-GB" sz="900" dirty="0">
                <a:latin typeface="Century Gothic" panose="020B0502020202020204" pitchFamily="34" charset="0"/>
              </a:rPr>
              <a:t>contains liquid to keep the cell rigid.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900" b="1" u="sng" dirty="0">
                <a:latin typeface="Century Gothic" panose="020B0502020202020204" pitchFamily="34" charset="0"/>
              </a:rPr>
              <a:t>Cell wall: </a:t>
            </a:r>
            <a:r>
              <a:rPr lang="en-GB" sz="900" dirty="0">
                <a:latin typeface="Century Gothic" panose="020B0502020202020204" pitchFamily="34" charset="0"/>
              </a:rPr>
              <a:t>strengthens the cell</a:t>
            </a:r>
            <a:r>
              <a:rPr lang="en-GB" sz="900" dirty="0" smtClean="0">
                <a:latin typeface="Century Gothic" panose="020B050202020202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900" b="1" u="sng" dirty="0" smtClean="0">
                <a:latin typeface="Century Gothic" panose="020B0502020202020204" pitchFamily="34" charset="0"/>
              </a:rPr>
              <a:t>Mitochondria</a:t>
            </a:r>
            <a:r>
              <a:rPr lang="en-GB" sz="900" dirty="0" smtClean="0">
                <a:latin typeface="Century Gothic" panose="020B0502020202020204" pitchFamily="34" charset="0"/>
              </a:rPr>
              <a:t> – Releases energy from respiration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900" b="1" u="sng" dirty="0" smtClean="0">
                <a:latin typeface="Century Gothic" panose="020B0502020202020204" pitchFamily="34" charset="0"/>
              </a:rPr>
              <a:t>Ribosome</a:t>
            </a:r>
            <a:r>
              <a:rPr lang="en-GB" sz="900" dirty="0" smtClean="0">
                <a:latin typeface="Century Gothic" panose="020B0502020202020204" pitchFamily="34" charset="0"/>
              </a:rPr>
              <a:t> – Makes protein</a:t>
            </a:r>
            <a:endParaRPr lang="en-GB" sz="900" dirty="0"/>
          </a:p>
        </p:txBody>
      </p:sp>
      <p:sp>
        <p:nvSpPr>
          <p:cNvPr id="36" name="TextBox 35"/>
          <p:cNvSpPr txBox="1"/>
          <p:nvPr/>
        </p:nvSpPr>
        <p:spPr>
          <a:xfrm>
            <a:off x="-30905" y="2847437"/>
            <a:ext cx="372660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latin typeface="Century Gothic" panose="020B0502020202020204" pitchFamily="34" charset="0"/>
              </a:rPr>
              <a:t>Chromosomes are made of DNA and carry a large number of genes. Found in pairs. </a:t>
            </a:r>
            <a:r>
              <a:rPr lang="en-GB" sz="1100" b="1" dirty="0" smtClean="0">
                <a:latin typeface="Century Gothic" panose="020B0502020202020204" pitchFamily="34" charset="0"/>
              </a:rPr>
              <a:t>23 pairs </a:t>
            </a:r>
            <a:r>
              <a:rPr lang="en-GB" sz="1100" dirty="0" smtClean="0">
                <a:latin typeface="Century Gothic" panose="020B0502020202020204" pitchFamily="34" charset="0"/>
              </a:rPr>
              <a:t>in each human cell. </a:t>
            </a:r>
            <a:r>
              <a:rPr lang="en-GB" sz="1100" b="1" u="sng" dirty="0" smtClean="0">
                <a:latin typeface="Century Gothic" panose="020B0502020202020204" pitchFamily="34" charset="0"/>
              </a:rPr>
              <a:t>The cell cycle:</a:t>
            </a:r>
          </a:p>
          <a:p>
            <a:pPr marL="228600" indent="-228600">
              <a:buAutoNum type="arabicPeriod"/>
            </a:pPr>
            <a:r>
              <a:rPr lang="en-GB" sz="1100" dirty="0" smtClean="0">
                <a:latin typeface="Century Gothic" panose="020B0502020202020204" pitchFamily="34" charset="0"/>
              </a:rPr>
              <a:t>Cell </a:t>
            </a:r>
            <a:r>
              <a:rPr lang="en-GB" sz="1100" b="1" dirty="0" smtClean="0">
                <a:latin typeface="Century Gothic" panose="020B0502020202020204" pitchFamily="34" charset="0"/>
              </a:rPr>
              <a:t>grows</a:t>
            </a:r>
            <a:r>
              <a:rPr lang="en-GB" sz="1100" dirty="0" smtClean="0">
                <a:latin typeface="Century Gothic" panose="020B0502020202020204" pitchFamily="34" charset="0"/>
              </a:rPr>
              <a:t> to increase the number of sub-cellular structures, e.g. mitochondria and ribosomes</a:t>
            </a:r>
          </a:p>
          <a:p>
            <a:pPr marL="228600" indent="-228600">
              <a:buAutoNum type="arabicPeriod"/>
            </a:pPr>
            <a:r>
              <a:rPr lang="en-GB" sz="1100" dirty="0" smtClean="0">
                <a:latin typeface="Century Gothic" panose="020B0502020202020204" pitchFamily="34" charset="0"/>
              </a:rPr>
              <a:t>DNA </a:t>
            </a:r>
            <a:r>
              <a:rPr lang="en-GB" sz="1100" b="1" dirty="0" smtClean="0">
                <a:latin typeface="Century Gothic" panose="020B0502020202020204" pitchFamily="34" charset="0"/>
              </a:rPr>
              <a:t>replicates</a:t>
            </a:r>
          </a:p>
          <a:p>
            <a:pPr marL="228600" indent="-228600">
              <a:buAutoNum type="arabicPeriod"/>
            </a:pPr>
            <a:r>
              <a:rPr lang="en-GB" sz="1100" dirty="0" smtClean="0">
                <a:latin typeface="Century Gothic" panose="020B0502020202020204" pitchFamily="34" charset="0"/>
              </a:rPr>
              <a:t>Chromosomes line up on the equator</a:t>
            </a:r>
          </a:p>
          <a:p>
            <a:pPr marL="228600" indent="-228600">
              <a:buAutoNum type="arabicPeriod"/>
            </a:pPr>
            <a:r>
              <a:rPr lang="en-GB" sz="1100" dirty="0" smtClean="0">
                <a:latin typeface="Century Gothic" panose="020B0502020202020204" pitchFamily="34" charset="0"/>
              </a:rPr>
              <a:t>Spindle fibres </a:t>
            </a:r>
            <a:r>
              <a:rPr lang="en-GB" sz="1100" b="1" dirty="0" smtClean="0">
                <a:latin typeface="Century Gothic" panose="020B0502020202020204" pitchFamily="34" charset="0"/>
              </a:rPr>
              <a:t>pull chromosomes apart </a:t>
            </a:r>
            <a:r>
              <a:rPr lang="en-GB" sz="1100" dirty="0" smtClean="0">
                <a:latin typeface="Century Gothic" panose="020B0502020202020204" pitchFamily="34" charset="0"/>
              </a:rPr>
              <a:t>so one copy is at each end of the cell</a:t>
            </a:r>
          </a:p>
          <a:p>
            <a:pPr marL="228600" indent="-228600">
              <a:buAutoNum type="arabicPeriod"/>
            </a:pPr>
            <a:r>
              <a:rPr lang="en-GB" sz="1100" b="1" dirty="0" smtClean="0">
                <a:latin typeface="Century Gothic" panose="020B0502020202020204" pitchFamily="34" charset="0"/>
              </a:rPr>
              <a:t>Nucleus divides</a:t>
            </a:r>
          </a:p>
          <a:p>
            <a:pPr marL="228600" indent="-228600">
              <a:buAutoNum type="arabicPeriod"/>
            </a:pPr>
            <a:r>
              <a:rPr lang="en-GB" sz="1100" dirty="0">
                <a:latin typeface="Century Gothic" panose="020B0502020202020204" pitchFamily="34" charset="0"/>
              </a:rPr>
              <a:t>Cytoplasm and cell membrane divides to form </a:t>
            </a:r>
            <a:r>
              <a:rPr lang="en-GB" sz="1100" b="1" dirty="0">
                <a:latin typeface="Century Gothic" panose="020B0502020202020204" pitchFamily="34" charset="0"/>
              </a:rPr>
              <a:t>two identical </a:t>
            </a:r>
            <a:r>
              <a:rPr lang="en-GB" sz="1100" b="1" dirty="0" smtClean="0">
                <a:latin typeface="Century Gothic" panose="020B0502020202020204" pitchFamily="34" charset="0"/>
              </a:rPr>
              <a:t>cells</a:t>
            </a:r>
            <a:endParaRPr lang="en-GB" sz="1100" dirty="0"/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44067" y="2939603"/>
            <a:ext cx="892817" cy="1978727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180" y="2915820"/>
            <a:ext cx="1692288" cy="2026292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8728364" y="2662162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u="sng" dirty="0" smtClean="0">
                <a:latin typeface="Century Gothic" panose="020B0502020202020204" pitchFamily="34" charset="0"/>
              </a:rPr>
              <a:t>5</a:t>
            </a:r>
            <a:endParaRPr lang="en-GB" b="1" u="sng" dirty="0">
              <a:latin typeface="Century Gothic" panose="020B0502020202020204" pitchFamily="34" charset="0"/>
            </a:endParaRPr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68191" y="2919077"/>
            <a:ext cx="1089521" cy="1087439"/>
          </a:xfrm>
          <a:prstGeom prst="rect">
            <a:avLst/>
          </a:prstGeom>
        </p:spPr>
      </p:pic>
      <p:sp>
        <p:nvSpPr>
          <p:cNvPr id="41" name="TextBox 40"/>
          <p:cNvSpPr txBox="1"/>
          <p:nvPr/>
        </p:nvSpPr>
        <p:spPr>
          <a:xfrm>
            <a:off x="4604226" y="2936936"/>
            <a:ext cx="1812012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 smtClean="0">
                <a:latin typeface="Century Gothic" panose="020B0502020202020204" pitchFamily="34" charset="0"/>
              </a:rPr>
              <a:t>Maths skills:</a:t>
            </a:r>
          </a:p>
          <a:p>
            <a:r>
              <a:rPr lang="en-GB" sz="1400" b="1" dirty="0" smtClean="0">
                <a:latin typeface="Century Gothic" panose="020B0502020202020204" pitchFamily="34" charset="0"/>
              </a:rPr>
              <a:t>1,000 </a:t>
            </a:r>
            <a:r>
              <a:rPr lang="en-GB" sz="1400" b="1" dirty="0" smtClean="0"/>
              <a:t>µm = 1mm</a:t>
            </a:r>
          </a:p>
          <a:p>
            <a:r>
              <a:rPr lang="en-GB" sz="1100" b="1" dirty="0" smtClean="0"/>
              <a:t>µm </a:t>
            </a:r>
            <a:r>
              <a:rPr lang="en-GB" sz="1100" b="1" dirty="0" smtClean="0">
                <a:sym typeface="Wingdings" panose="05000000000000000000" pitchFamily="2" charset="2"/>
              </a:rPr>
              <a:t> mm divide by 1000</a:t>
            </a:r>
            <a:endParaRPr lang="en-GB" sz="1100" dirty="0"/>
          </a:p>
        </p:txBody>
      </p:sp>
      <p:sp>
        <p:nvSpPr>
          <p:cNvPr id="42" name="TextBox 41"/>
          <p:cNvSpPr txBox="1"/>
          <p:nvPr/>
        </p:nvSpPr>
        <p:spPr>
          <a:xfrm>
            <a:off x="5968107" y="4061089"/>
            <a:ext cx="15570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latin typeface="Century Gothic" panose="020B0502020202020204" pitchFamily="34" charset="0"/>
              </a:rPr>
              <a:t>Remember:</a:t>
            </a:r>
          </a:p>
          <a:p>
            <a:r>
              <a:rPr lang="en-GB" sz="1200" b="1" dirty="0" smtClean="0">
                <a:latin typeface="Century Gothic" panose="020B0502020202020204" pitchFamily="34" charset="0"/>
              </a:rPr>
              <a:t>A = Actual size</a:t>
            </a:r>
          </a:p>
          <a:p>
            <a:r>
              <a:rPr lang="en-GB" sz="1200" b="1" dirty="0" smtClean="0">
                <a:latin typeface="Century Gothic" panose="020B0502020202020204" pitchFamily="34" charset="0"/>
              </a:rPr>
              <a:t>I = Image size</a:t>
            </a:r>
          </a:p>
          <a:p>
            <a:r>
              <a:rPr lang="en-GB" sz="1200" b="1" dirty="0" smtClean="0">
                <a:latin typeface="Century Gothic" panose="020B0502020202020204" pitchFamily="34" charset="0"/>
              </a:rPr>
              <a:t>M = Magnification</a:t>
            </a:r>
            <a:endParaRPr lang="en-GB" sz="1200" b="1" dirty="0">
              <a:latin typeface="Century Gothic" panose="020B0502020202020204" pitchFamily="34" charset="0"/>
            </a:endParaRPr>
          </a:p>
          <a:p>
            <a:endParaRPr lang="en-GB" sz="1200" dirty="0"/>
          </a:p>
        </p:txBody>
      </p:sp>
      <p:pic>
        <p:nvPicPr>
          <p:cNvPr id="45" name="Picture 4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992429" y="1862376"/>
            <a:ext cx="2016475" cy="725504"/>
          </a:xfrm>
          <a:prstGeom prst="rect">
            <a:avLst/>
          </a:prstGeom>
        </p:spPr>
      </p:pic>
      <p:sp>
        <p:nvSpPr>
          <p:cNvPr id="46" name="TextBox 45"/>
          <p:cNvSpPr txBox="1"/>
          <p:nvPr/>
        </p:nvSpPr>
        <p:spPr>
          <a:xfrm>
            <a:off x="-30905" y="5223928"/>
            <a:ext cx="45401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latin typeface="Century Gothic" panose="020B0502020202020204" pitchFamily="34" charset="0"/>
              </a:rPr>
              <a:t>Stem cells are </a:t>
            </a:r>
            <a:r>
              <a:rPr lang="en-GB" sz="1100" b="1" dirty="0" smtClean="0">
                <a:latin typeface="Century Gothic" panose="020B0502020202020204" pitchFamily="34" charset="0"/>
              </a:rPr>
              <a:t>undifferentiated cells </a:t>
            </a:r>
            <a:r>
              <a:rPr lang="en-GB" sz="1100" dirty="0" smtClean="0">
                <a:latin typeface="Century Gothic" panose="020B0502020202020204" pitchFamily="34" charset="0"/>
              </a:rPr>
              <a:t>which are capable of </a:t>
            </a:r>
            <a:r>
              <a:rPr lang="en-GB" sz="1100" b="1" dirty="0" smtClean="0">
                <a:latin typeface="Century Gothic" panose="020B0502020202020204" pitchFamily="34" charset="0"/>
              </a:rPr>
              <a:t>differentiating into many types of cell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latin typeface="Century Gothic" panose="020B0502020202020204" pitchFamily="34" charset="0"/>
              </a:rPr>
              <a:t>Stem cells from </a:t>
            </a:r>
            <a:r>
              <a:rPr lang="en-GB" sz="1100" b="1" dirty="0" smtClean="0">
                <a:latin typeface="Century Gothic" panose="020B0502020202020204" pitchFamily="34" charset="0"/>
              </a:rPr>
              <a:t>human embryos </a:t>
            </a:r>
            <a:r>
              <a:rPr lang="en-GB" sz="1100" dirty="0" smtClean="0">
                <a:latin typeface="Century Gothic" panose="020B0502020202020204" pitchFamily="34" charset="0"/>
              </a:rPr>
              <a:t>can be cloned and made to differentiate into different types of human cell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latin typeface="Century Gothic" panose="020B0502020202020204" pitchFamily="34" charset="0"/>
              </a:rPr>
              <a:t>Stem cells from </a:t>
            </a:r>
            <a:r>
              <a:rPr lang="en-GB" sz="1100" b="1" dirty="0" smtClean="0">
                <a:latin typeface="Century Gothic" panose="020B0502020202020204" pitchFamily="34" charset="0"/>
              </a:rPr>
              <a:t>adult bone marrow </a:t>
            </a:r>
            <a:r>
              <a:rPr lang="en-GB" sz="1100" dirty="0" smtClean="0">
                <a:latin typeface="Century Gothic" panose="020B0502020202020204" pitchFamily="34" charset="0"/>
              </a:rPr>
              <a:t>can form blood cells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latin typeface="Century Gothic" panose="020B0502020202020204" pitchFamily="34" charset="0"/>
              </a:rPr>
              <a:t>Treatment from stem cells may help </a:t>
            </a:r>
            <a:r>
              <a:rPr lang="en-GB" sz="1100" b="1" dirty="0" smtClean="0">
                <a:latin typeface="Century Gothic" panose="020B0502020202020204" pitchFamily="34" charset="0"/>
              </a:rPr>
              <a:t>paralysis and diabetes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dirty="0" smtClean="0">
                <a:latin typeface="Century Gothic" panose="020B0502020202020204" pitchFamily="34" charset="0"/>
              </a:rPr>
              <a:t>Meristem tissue</a:t>
            </a:r>
            <a:r>
              <a:rPr lang="en-GB" sz="1100" dirty="0" smtClean="0">
                <a:latin typeface="Century Gothic" panose="020B0502020202020204" pitchFamily="34" charset="0"/>
              </a:rPr>
              <a:t> in  plants can differentiate into any type of plant cell</a:t>
            </a:r>
          </a:p>
          <a:p>
            <a:endParaRPr lang="en-GB" sz="1200" dirty="0">
              <a:latin typeface="Century Gothic" panose="020B0502020202020204" pitchFamily="34" charset="0"/>
            </a:endParaRPr>
          </a:p>
          <a:p>
            <a:endParaRPr lang="en-GB" sz="1200" dirty="0" smtClean="0">
              <a:latin typeface="Century Gothic" panose="020B0502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556547" y="5223928"/>
            <a:ext cx="4540196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latin typeface="Century Gothic" panose="020B0502020202020204" pitchFamily="34" charset="0"/>
              </a:rPr>
              <a:t>An embryo is produced with the </a:t>
            </a:r>
            <a:r>
              <a:rPr lang="en-GB" sz="1100" b="1" dirty="0" smtClean="0">
                <a:latin typeface="Century Gothic" panose="020B0502020202020204" pitchFamily="34" charset="0"/>
              </a:rPr>
              <a:t>same genes as the patient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latin typeface="Century Gothic" panose="020B0502020202020204" pitchFamily="34" charset="0"/>
              </a:rPr>
              <a:t>Stem cells from the embryo are </a:t>
            </a:r>
            <a:r>
              <a:rPr lang="en-GB" sz="1100" b="1" dirty="0" smtClean="0">
                <a:latin typeface="Century Gothic" panose="020B0502020202020204" pitchFamily="34" charset="0"/>
              </a:rPr>
              <a:t>not rejected </a:t>
            </a:r>
            <a:r>
              <a:rPr lang="en-GB" sz="1100" dirty="0" smtClean="0">
                <a:latin typeface="Century Gothic" panose="020B0502020202020204" pitchFamily="34" charset="0"/>
              </a:rPr>
              <a:t>by the patient’s body so may be used for medical treatment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dirty="0" smtClean="0">
                <a:latin typeface="Century Gothic" panose="020B0502020202020204" pitchFamily="34" charset="0"/>
              </a:rPr>
              <a:t>Risk of viral infection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latin typeface="Century Gothic" panose="020B0502020202020204" pitchFamily="34" charset="0"/>
              </a:rPr>
              <a:t>Stem cells from meristems in plants can be used to produce clones of plants quickly and economically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latin typeface="Century Gothic" panose="020B0502020202020204" pitchFamily="34" charset="0"/>
              </a:rPr>
              <a:t>Rare plants can be </a:t>
            </a:r>
            <a:r>
              <a:rPr lang="en-GB" sz="1100" b="1" dirty="0" smtClean="0">
                <a:latin typeface="Century Gothic" panose="020B0502020202020204" pitchFamily="34" charset="0"/>
              </a:rPr>
              <a:t>cloned to protect from extinction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latin typeface="Century Gothic" panose="020B0502020202020204" pitchFamily="34" charset="0"/>
              </a:rPr>
              <a:t>Crop plants with </a:t>
            </a:r>
            <a:r>
              <a:rPr lang="en-GB" sz="1100" b="1" dirty="0" smtClean="0">
                <a:latin typeface="Century Gothic" panose="020B0502020202020204" pitchFamily="34" charset="0"/>
              </a:rPr>
              <a:t>resistance to disease can be produced in large numbers</a:t>
            </a:r>
          </a:p>
          <a:p>
            <a:endParaRPr lang="en-GB" sz="1200" dirty="0">
              <a:latin typeface="Century Gothic" panose="020B0502020202020204" pitchFamily="34" charset="0"/>
            </a:endParaRPr>
          </a:p>
          <a:p>
            <a:endParaRPr lang="en-GB" sz="1200" dirty="0" smtClean="0">
              <a:latin typeface="Century Gothic" panose="020B0502020202020204" pitchFamily="34" charset="0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636531" y="22437"/>
            <a:ext cx="324458" cy="324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30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351723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B1 </a:t>
            </a:r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Knowledge Organiser </a:t>
            </a:r>
            <a:r>
              <a:rPr lang="en-GB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– 4.1.3  – Transport in cells</a:t>
            </a:r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976881"/>
              </p:ext>
            </p:extLst>
          </p:nvPr>
        </p:nvGraphicFramePr>
        <p:xfrm>
          <a:off x="0" y="361950"/>
          <a:ext cx="9144000" cy="64620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66425">
                <a:tc gridSpan="2">
                  <a:txBody>
                    <a:bodyPr/>
                    <a:lstStyle/>
                    <a:p>
                      <a:pPr algn="l"/>
                      <a:r>
                        <a:rPr lang="en-GB" sz="1400" b="1" dirty="0" smtClean="0">
                          <a:latin typeface="Century Gothic" panose="020B0502020202020204" pitchFamily="34" charset="0"/>
                        </a:rPr>
                        <a:t>Diffusion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GB" sz="1400" b="0" baseline="0" dirty="0" smtClean="0">
                        <a:latin typeface="Century Gothic" panose="020B0502020202020204" pitchFamily="34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GB" sz="1400" b="0" baseline="0" dirty="0" smtClean="0">
                        <a:latin typeface="Century Gothic" panose="020B0502020202020204" pitchFamily="34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GB" sz="1400" b="0" baseline="0" dirty="0" smtClean="0">
                        <a:latin typeface="Century Gothic" panose="020B0502020202020204" pitchFamily="34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GB" sz="1400" b="0" baseline="0" dirty="0" smtClean="0">
                        <a:latin typeface="Century Gothic" panose="020B0502020202020204" pitchFamily="34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GB" sz="1400" b="0" baseline="0" dirty="0" smtClean="0">
                        <a:latin typeface="Century Gothic" panose="020B0502020202020204" pitchFamily="34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GB" sz="1400" b="0" baseline="0" dirty="0" smtClean="0">
                        <a:latin typeface="Century Gothic" panose="020B0502020202020204" pitchFamily="34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GB" sz="1400" b="0" baseline="0" dirty="0" smtClean="0">
                        <a:latin typeface="Century Gothic" panose="020B0502020202020204" pitchFamily="34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GB" sz="1400" b="0" baseline="0" dirty="0" smtClean="0">
                        <a:latin typeface="Century Gothic" panose="020B0502020202020204" pitchFamily="34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GB" sz="1400" b="0" baseline="0" dirty="0" smtClean="0">
                        <a:latin typeface="Century Gothic" panose="020B0502020202020204" pitchFamily="34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GB" sz="1400" b="0" baseline="0" dirty="0" smtClean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b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00" b="1" dirty="0" smtClean="0">
                          <a:latin typeface="Century Gothic" panose="020B0502020202020204" pitchFamily="34" charset="0"/>
                        </a:rPr>
                        <a:t>Diffusion</a:t>
                      </a:r>
                      <a:r>
                        <a:rPr lang="en-GB" sz="1600" b="1" baseline="0" dirty="0" smtClean="0">
                          <a:latin typeface="Century Gothic" panose="020B0502020202020204" pitchFamily="34" charset="0"/>
                        </a:rPr>
                        <a:t> - Contexts</a:t>
                      </a:r>
                      <a:endParaRPr lang="en-GB" sz="1600" b="1" dirty="0" smtClean="0">
                        <a:latin typeface="Century Gothic" panose="020B0502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Gas exchange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Digestion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Respiration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b="1" dirty="0" smtClean="0">
                          <a:latin typeface="Century Gothic" panose="020B0502020202020204" pitchFamily="34" charset="0"/>
                        </a:rPr>
                        <a:t>Diffusion</a:t>
                      </a:r>
                      <a:r>
                        <a:rPr lang="en-GB" sz="1400" b="1" baseline="0" dirty="0" smtClean="0">
                          <a:latin typeface="Century Gothic" panose="020B0502020202020204" pitchFamily="34" charset="0"/>
                        </a:rPr>
                        <a:t> - Adaptations</a:t>
                      </a:r>
                      <a:endParaRPr lang="en-GB" sz="1400" b="1" dirty="0" smtClean="0">
                        <a:latin typeface="Century Gothic" panose="020B0502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E.g. alveoli/microvilli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Large</a:t>
                      </a:r>
                      <a:r>
                        <a:rPr lang="en-US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surface area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Short diffusion pathway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Good blood supply</a:t>
                      </a:r>
                      <a:endParaRPr lang="en-US" sz="1200" b="0" i="0" kern="1200" dirty="0" smtClean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78362">
                <a:tc>
                  <a:txBody>
                    <a:bodyPr/>
                    <a:lstStyle/>
                    <a:p>
                      <a:pPr algn="l"/>
                      <a:r>
                        <a:rPr lang="en-GB" sz="1400" b="1" dirty="0" smtClean="0">
                          <a:latin typeface="Century Gothic" panose="020B0502020202020204" pitchFamily="34" charset="0"/>
                        </a:rPr>
                        <a:t>Osmosis</a:t>
                      </a:r>
                      <a:endParaRPr lang="en-GB" sz="1400" b="1" baseline="0" dirty="0" smtClean="0">
                        <a:latin typeface="Century Gothic" panose="020B0502020202020204" pitchFamily="34" charset="0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baseline="0" dirty="0" smtClean="0">
                          <a:latin typeface="Century Gothic" panose="020B0502020202020204" pitchFamily="34" charset="0"/>
                        </a:rPr>
                        <a:t>Movement of water molecules from a more dilute to concentrated solution</a:t>
                      </a:r>
                      <a:endParaRPr lang="en-US" sz="1050" b="0" i="0" kern="1200" dirty="0" smtClean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b="1" dirty="0" smtClean="0">
                          <a:latin typeface="Century Gothic" panose="020B0502020202020204" pitchFamily="34" charset="0"/>
                        </a:rPr>
                        <a:t>Osmosis - Adaptations</a:t>
                      </a:r>
                    </a:p>
                    <a:p>
                      <a:pPr marL="285750" indent="-285750" eaLnBrk="1" hangingPunct="1">
                        <a:buFont typeface="Arial" panose="020B0604020202020204" pitchFamily="34" charset="0"/>
                        <a:buChar char="•"/>
                      </a:pPr>
                      <a:r>
                        <a:rPr lang="en-GB" altLang="en-US" sz="1400" b="1" dirty="0" smtClean="0">
                          <a:latin typeface="Century Gothic" panose="020B0502020202020204" pitchFamily="34" charset="0"/>
                        </a:rPr>
                        <a:t>Root hair</a:t>
                      </a:r>
                      <a:r>
                        <a:rPr lang="en-GB" altLang="en-US" sz="1400" b="1" baseline="0" dirty="0" smtClean="0">
                          <a:latin typeface="Century Gothic" panose="020B0502020202020204" pitchFamily="34" charset="0"/>
                        </a:rPr>
                        <a:t> cell:  </a:t>
                      </a:r>
                      <a:r>
                        <a:rPr lang="en-GB" altLang="en-US" sz="1400" baseline="0" dirty="0" smtClean="0">
                          <a:latin typeface="Century Gothic" panose="020B0502020202020204" pitchFamily="34" charset="0"/>
                        </a:rPr>
                        <a:t>large surface area, absorbs more water</a:t>
                      </a:r>
                      <a:endParaRPr lang="en-GB" altLang="en-US" sz="1400" dirty="0" smtClean="0"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b="0" i="0" kern="1200" baseline="0" dirty="0" smtClean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GB" sz="1400" b="1" baseline="0" dirty="0" smtClean="0">
                          <a:latin typeface="Century Gothic" panose="020B0502020202020204" pitchFamily="34" charset="0"/>
                        </a:rPr>
                        <a:t>Osmosis – Required practical</a:t>
                      </a:r>
                    </a:p>
                    <a:p>
                      <a:pPr algn="l"/>
                      <a:endParaRPr lang="en-GB" sz="1400" b="1" baseline="0" dirty="0" smtClean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GB" sz="1400" b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7215">
                <a:tc gridSpan="2">
                  <a:txBody>
                    <a:bodyPr/>
                    <a:lstStyle/>
                    <a:p>
                      <a:pPr algn="l"/>
                      <a:r>
                        <a:rPr lang="en-GB" sz="1400" b="1" u="none" dirty="0" smtClean="0">
                          <a:latin typeface="Century Gothic" panose="020B0502020202020204" pitchFamily="34" charset="0"/>
                        </a:rPr>
                        <a:t>Active transport</a:t>
                      </a:r>
                    </a:p>
                    <a:p>
                      <a:pPr marL="285750" indent="-285750" eaLnBrk="1" hangingPunct="1">
                        <a:buFont typeface="Arial" panose="020B0604020202020204" pitchFamily="34" charset="0"/>
                        <a:buChar char="•"/>
                      </a:pPr>
                      <a:endParaRPr lang="en-GB" sz="1400" b="1" u="none" dirty="0" smtClean="0">
                        <a:latin typeface="Century Gothic" panose="020B0502020202020204" pitchFamily="34" charset="0"/>
                      </a:endParaRPr>
                    </a:p>
                    <a:p>
                      <a:pPr marL="285750" indent="-285750" eaLnBrk="1" hangingPunct="1">
                        <a:buFont typeface="Arial" panose="020B0604020202020204" pitchFamily="34" charset="0"/>
                        <a:buChar char="•"/>
                      </a:pPr>
                      <a:endParaRPr lang="en-GB" sz="1400" b="1" u="none" dirty="0" smtClean="0">
                        <a:latin typeface="Century Gothic" panose="020B0502020202020204" pitchFamily="34" charset="0"/>
                      </a:endParaRPr>
                    </a:p>
                    <a:p>
                      <a:pPr marL="285750" indent="-285750" eaLnBrk="1" hangingPunct="1">
                        <a:buFont typeface="Arial" panose="020B0604020202020204" pitchFamily="34" charset="0"/>
                        <a:buChar char="•"/>
                      </a:pPr>
                      <a:endParaRPr lang="en-GB" sz="1400" b="1" u="none" dirty="0" smtClean="0">
                        <a:latin typeface="Century Gothic" panose="020B0502020202020204" pitchFamily="34" charset="0"/>
                      </a:endParaRPr>
                    </a:p>
                    <a:p>
                      <a:pPr marL="285750" indent="-285750" eaLnBrk="1" hangingPunct="1">
                        <a:buFont typeface="Arial" panose="020B0604020202020204" pitchFamily="34" charset="0"/>
                        <a:buChar char="•"/>
                      </a:pPr>
                      <a:endParaRPr lang="en-GB" sz="1400" b="1" u="none" dirty="0" smtClean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GB" sz="1400" b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endParaRPr lang="en-GB" sz="1400" b="0" dirty="0" smtClean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GB" sz="1400" b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139738" y="338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u="sng" dirty="0"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50677" y="3517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u="sng" dirty="0" smtClean="0">
                <a:latin typeface="Century Gothic" panose="020B0502020202020204" pitchFamily="34" charset="0"/>
              </a:rPr>
              <a:t>2</a:t>
            </a:r>
            <a:endParaRPr lang="en-GB" b="1" u="sng" dirty="0">
              <a:latin typeface="Century Gothic" panose="020B0502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686800" y="33411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u="sng" dirty="0" smtClean="0">
                <a:latin typeface="Century Gothic" panose="020B0502020202020204" pitchFamily="34" charset="0"/>
              </a:rPr>
              <a:t>3</a:t>
            </a:r>
            <a:endParaRPr lang="en-GB" b="1" u="sng" dirty="0">
              <a:latin typeface="Century Gothic" panose="020B0502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62051" y="286570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u="sng" dirty="0" smtClean="0">
                <a:latin typeface="Century Gothic" panose="020B0502020202020204" pitchFamily="34" charset="0"/>
              </a:rPr>
              <a:t>4</a:t>
            </a:r>
            <a:endParaRPr lang="en-GB" b="1" u="sng" dirty="0">
              <a:latin typeface="Century Gothic" panose="020B0502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11756" y="286570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u="sng" dirty="0" smtClean="0">
                <a:latin typeface="Century Gothic" panose="020B0502020202020204" pitchFamily="34" charset="0"/>
              </a:rPr>
              <a:t>5</a:t>
            </a:r>
            <a:endParaRPr lang="en-GB" b="1" u="sng" dirty="0">
              <a:latin typeface="Century Gothic" panose="020B0502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742420" y="2879192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u="sng" dirty="0" smtClean="0">
                <a:latin typeface="Century Gothic" panose="020B0502020202020204" pitchFamily="34" charset="0"/>
              </a:rPr>
              <a:t>6</a:t>
            </a:r>
            <a:endParaRPr lang="en-GB" b="1" u="sng" dirty="0">
              <a:latin typeface="Century Gothic" panose="020B0502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520600" y="3132861"/>
            <a:ext cx="208953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 smtClean="0">
                <a:latin typeface="Century Gothic" panose="020B0502020202020204" pitchFamily="34" charset="0"/>
              </a:rPr>
              <a:t>Independent variable </a:t>
            </a:r>
            <a:r>
              <a:rPr lang="en-GB" sz="1200" dirty="0" smtClean="0">
                <a:latin typeface="Century Gothic" panose="020B0502020202020204" pitchFamily="34" charset="0"/>
              </a:rPr>
              <a:t>– Concentration of sugar solution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 smtClean="0">
                <a:latin typeface="Century Gothic" panose="020B0502020202020204" pitchFamily="34" charset="0"/>
              </a:rPr>
              <a:t>Dependent variable </a:t>
            </a:r>
            <a:r>
              <a:rPr lang="en-GB" sz="1200" dirty="0" smtClean="0">
                <a:latin typeface="Century Gothic" panose="020B0502020202020204" pitchFamily="34" charset="0"/>
              </a:rPr>
              <a:t>– Change in mass of potato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 smtClean="0">
                <a:latin typeface="Century Gothic" panose="020B0502020202020204" pitchFamily="34" charset="0"/>
              </a:rPr>
              <a:t>Control variables </a:t>
            </a:r>
            <a:r>
              <a:rPr lang="en-GB" sz="1200" dirty="0" smtClean="0">
                <a:latin typeface="Century Gothic" panose="020B0502020202020204" pitchFamily="34" charset="0"/>
              </a:rPr>
              <a:t>– Volume of sugar solution, time in sugar solution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7199" y="1406459"/>
            <a:ext cx="2001967" cy="140200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1350" y="1365551"/>
            <a:ext cx="2111085" cy="1524554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7644" y="3895683"/>
            <a:ext cx="1990724" cy="104529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38077" y="3241828"/>
            <a:ext cx="2577811" cy="170959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5883" y="5067299"/>
            <a:ext cx="2225603" cy="168592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61" y="3687748"/>
            <a:ext cx="2216866" cy="1263679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612715" y="5064948"/>
            <a:ext cx="2230936" cy="1705224"/>
          </a:xfrm>
          <a:prstGeom prst="rect">
            <a:avLst/>
          </a:prstGeom>
        </p:spPr>
      </p:pic>
      <p:sp>
        <p:nvSpPr>
          <p:cNvPr id="42" name="TextBox 41"/>
          <p:cNvSpPr txBox="1"/>
          <p:nvPr/>
        </p:nvSpPr>
        <p:spPr>
          <a:xfrm>
            <a:off x="8758082" y="4940979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u="sng" dirty="0">
                <a:latin typeface="Century Gothic" panose="020B0502020202020204" pitchFamily="34" charset="0"/>
              </a:rPr>
              <a:t>8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555374" y="4991661"/>
            <a:ext cx="12527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latin typeface="Century Gothic" panose="020B0502020202020204" pitchFamily="34" charset="0"/>
              </a:rPr>
              <a:t>Contexts</a:t>
            </a:r>
            <a:r>
              <a:rPr lang="en-GB" sz="1600" b="1" dirty="0" smtClean="0">
                <a:latin typeface="Century Gothic" panose="020B0502020202020204" pitchFamily="34" charset="0"/>
              </a:rPr>
              <a:t> </a:t>
            </a:r>
            <a:endParaRPr lang="en-GB" sz="1600" b="1" dirty="0">
              <a:latin typeface="Century Gothic" panose="020B0502020202020204" pitchFamily="34" charset="0"/>
            </a:endParaRPr>
          </a:p>
          <a:p>
            <a:endParaRPr lang="en-GB" sz="1600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4938" y="5080163"/>
            <a:ext cx="1900898" cy="1644527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-45381" y="5207878"/>
            <a:ext cx="222545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200" dirty="0">
                <a:latin typeface="Century Gothic" panose="020B0502020202020204" pitchFamily="34" charset="0"/>
              </a:rPr>
              <a:t>Transport of substances against a concentration gradient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b="1" dirty="0">
                <a:latin typeface="Century Gothic" panose="020B0502020202020204" pitchFamily="34" charset="0"/>
              </a:rPr>
              <a:t>Low to High concentration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b="1" dirty="0">
                <a:latin typeface="Century Gothic" panose="020B0502020202020204" pitchFamily="34" charset="0"/>
              </a:rPr>
              <a:t>Requires energy </a:t>
            </a:r>
            <a:r>
              <a:rPr lang="en-GB" sz="1200" dirty="0">
                <a:latin typeface="Century Gothic" panose="020B0502020202020204" pitchFamily="34" charset="0"/>
              </a:rPr>
              <a:t>released from respiration</a:t>
            </a:r>
          </a:p>
          <a:p>
            <a:endParaRPr lang="en-GB" sz="1200" dirty="0"/>
          </a:p>
        </p:txBody>
      </p:sp>
      <p:sp>
        <p:nvSpPr>
          <p:cNvPr id="43" name="TextBox 42"/>
          <p:cNvSpPr txBox="1"/>
          <p:nvPr/>
        </p:nvSpPr>
        <p:spPr>
          <a:xfrm>
            <a:off x="4160404" y="4951712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u="sng" dirty="0">
                <a:latin typeface="Century Gothic" panose="020B0502020202020204" pitchFamily="34" charset="0"/>
              </a:rPr>
              <a:t>7</a:t>
            </a:r>
          </a:p>
        </p:txBody>
      </p:sp>
      <p:sp>
        <p:nvSpPr>
          <p:cNvPr id="22" name="Down Arrow 21"/>
          <p:cNvSpPr/>
          <p:nvPr/>
        </p:nvSpPr>
        <p:spPr>
          <a:xfrm>
            <a:off x="2188148" y="5172394"/>
            <a:ext cx="433378" cy="14948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1100" dirty="0" smtClean="0"/>
              <a:t>Movement of particles</a:t>
            </a:r>
            <a:endParaRPr lang="en-GB" sz="1100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74528" y="377894"/>
            <a:ext cx="2933626" cy="1437329"/>
          </a:xfrm>
          <a:prstGeom prst="rect">
            <a:avLst/>
          </a:prstGeom>
        </p:spPr>
      </p:pic>
      <p:sp>
        <p:nvSpPr>
          <p:cNvPr id="46" name="TextBox 45"/>
          <p:cNvSpPr txBox="1"/>
          <p:nvPr/>
        </p:nvSpPr>
        <p:spPr>
          <a:xfrm>
            <a:off x="44455" y="1731734"/>
            <a:ext cx="42195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200" dirty="0">
                <a:latin typeface="Century Gothic" panose="020B0502020202020204" pitchFamily="34" charset="0"/>
              </a:rPr>
              <a:t>Transport of substances </a:t>
            </a:r>
            <a:r>
              <a:rPr lang="en-GB" altLang="en-US" sz="1200" b="1" dirty="0" smtClean="0">
                <a:latin typeface="Century Gothic" panose="020B0502020202020204" pitchFamily="34" charset="0"/>
              </a:rPr>
              <a:t>down </a:t>
            </a:r>
            <a:r>
              <a:rPr lang="en-GB" altLang="en-US" sz="1200" b="1" dirty="0">
                <a:latin typeface="Century Gothic" panose="020B0502020202020204" pitchFamily="34" charset="0"/>
              </a:rPr>
              <a:t>a concentration </a:t>
            </a:r>
            <a:r>
              <a:rPr lang="en-GB" altLang="en-US" sz="1200" b="1" dirty="0" smtClean="0">
                <a:latin typeface="Century Gothic" panose="020B0502020202020204" pitchFamily="34" charset="0"/>
              </a:rPr>
              <a:t>gradient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200" dirty="0" smtClean="0">
                <a:latin typeface="Century Gothic" panose="020B0502020202020204" pitchFamily="34" charset="0"/>
              </a:rPr>
              <a:t>Gases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200" dirty="0" smtClean="0">
                <a:latin typeface="Century Gothic" panose="020B0502020202020204" pitchFamily="34" charset="0"/>
              </a:rPr>
              <a:t>Liquids – except water</a:t>
            </a:r>
            <a:endParaRPr lang="en-GB" altLang="en-US" sz="1200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b="1" dirty="0" smtClean="0">
                <a:latin typeface="Century Gothic" panose="020B0502020202020204" pitchFamily="34" charset="0"/>
              </a:rPr>
              <a:t>High to Low concentration</a:t>
            </a:r>
            <a:endParaRPr lang="en-GB" sz="1200" b="1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b="1" dirty="0" smtClean="0">
                <a:latin typeface="Century Gothic" panose="020B0502020202020204" pitchFamily="34" charset="0"/>
              </a:rPr>
              <a:t>Passive process </a:t>
            </a:r>
            <a:r>
              <a:rPr lang="en-GB" sz="1200" dirty="0" smtClean="0">
                <a:latin typeface="Century Gothic" panose="020B0502020202020204" pitchFamily="34" charset="0"/>
              </a:rPr>
              <a:t>– No energy required</a:t>
            </a:r>
            <a:endParaRPr lang="en-GB" sz="1200" dirty="0">
              <a:latin typeface="Century Gothic" panose="020B0502020202020204" pitchFamily="34" charset="0"/>
            </a:endParaRPr>
          </a:p>
          <a:p>
            <a:endParaRPr lang="en-GB" sz="1200" dirty="0"/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636531" y="22437"/>
            <a:ext cx="324458" cy="324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23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B7F65C0F44584AA374706A346F9F52" ma:contentTypeVersion="15" ma:contentTypeDescription="Create a new document." ma:contentTypeScope="" ma:versionID="cdae2e6f49a91da88d62a48b7b9f301e">
  <xsd:schema xmlns:xsd="http://www.w3.org/2001/XMLSchema" xmlns:xs="http://www.w3.org/2001/XMLSchema" xmlns:p="http://schemas.microsoft.com/office/2006/metadata/properties" xmlns:ns2="c3008b57-3869-4841-8903-9512bd1c11d5" xmlns:ns3="7bd4f911-043d-484b-8ac4-945b49891986" targetNamespace="http://schemas.microsoft.com/office/2006/metadata/properties" ma:root="true" ma:fieldsID="5fbe44a068b96e9954872bfd115c792e" ns2:_="" ns3:_="">
    <xsd:import namespace="c3008b57-3869-4841-8903-9512bd1c11d5"/>
    <xsd:import namespace="7bd4f911-043d-484b-8ac4-945b49891986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008b57-3869-4841-8903-9512bd1c11d5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a6eebefc-da06-4060-b0ee-af1a38e9929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d4f911-043d-484b-8ac4-945b49891986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6240f20e-cd8e-497c-a163-9e3d772496e6}" ma:internalName="TaxCatchAll" ma:showField="CatchAllData" ma:web="7bd4f911-043d-484b-8ac4-945b4989198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3008b57-3869-4841-8903-9512bd1c11d5">
      <Terms xmlns="http://schemas.microsoft.com/office/infopath/2007/PartnerControls"/>
    </lcf76f155ced4ddcb4097134ff3c332f>
    <TaxCatchAll xmlns="7bd4f911-043d-484b-8ac4-945b49891986" xsi:nil="true"/>
  </documentManagement>
</p:properties>
</file>

<file path=customXml/itemProps1.xml><?xml version="1.0" encoding="utf-8"?>
<ds:datastoreItem xmlns:ds="http://schemas.openxmlformats.org/officeDocument/2006/customXml" ds:itemID="{BA1ACBCB-8B92-4D4F-A2C2-4BE5C513B5BD}"/>
</file>

<file path=customXml/itemProps2.xml><?xml version="1.0" encoding="utf-8"?>
<ds:datastoreItem xmlns:ds="http://schemas.openxmlformats.org/officeDocument/2006/customXml" ds:itemID="{DDB9DC1F-EA63-47D6-9E45-7F4322E124FA}"/>
</file>

<file path=customXml/itemProps3.xml><?xml version="1.0" encoding="utf-8"?>
<ds:datastoreItem xmlns:ds="http://schemas.openxmlformats.org/officeDocument/2006/customXml" ds:itemID="{200AB482-596C-473F-8FEF-B36204AE694D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3256</TotalTime>
  <Words>566</Words>
  <Application>Microsoft Office PowerPoint</Application>
  <PresentationFormat>On-screen Show (4:3)</PresentationFormat>
  <Paragraphs>110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Wingdings</vt:lpstr>
      <vt:lpstr>Office Theme</vt:lpstr>
      <vt:lpstr>PowerPoint Presentation</vt:lpstr>
      <vt:lpstr>PowerPoint Presentation</vt:lpstr>
    </vt:vector>
  </TitlesOfParts>
  <Company>CAT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Steele, Anna-Louise</dc:creator>
  <cp:lastModifiedBy>David Kitley</cp:lastModifiedBy>
  <cp:revision>90</cp:revision>
  <cp:lastPrinted>2019-06-21T07:19:06Z</cp:lastPrinted>
  <dcterms:created xsi:type="dcterms:W3CDTF">2017-05-10T07:38:14Z</dcterms:created>
  <dcterms:modified xsi:type="dcterms:W3CDTF">2019-07-17T07:45:34Z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0x010100DEB7F65C0F44584AA374706A346F9F52</vt:lpwstr>
  </property>
  <property fmtid="{D5CDD505-2E9C-101B-9397-08002B2CF9AE}" pid="3" name="Order">
    <vt:r8>9221600</vt:r8>
  </property>
  <property fmtid="{D5CDD505-2E9C-101B-9397-08002B2CF9AE}" pid="4" name="MediaServiceImageTags">
    <vt:lpwstr/>
  </property>
</Properties>
</file>